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57" r:id="rId3"/>
    <p:sldId id="284" r:id="rId4"/>
    <p:sldId id="264" r:id="rId5"/>
    <p:sldId id="258" r:id="rId6"/>
    <p:sldId id="260" r:id="rId7"/>
    <p:sldId id="278" r:id="rId8"/>
    <p:sldId id="261" r:id="rId9"/>
    <p:sldId id="279" r:id="rId10"/>
    <p:sldId id="280" r:id="rId11"/>
    <p:sldId id="281" r:id="rId12"/>
    <p:sldId id="282" r:id="rId13"/>
    <p:sldId id="283" r:id="rId14"/>
    <p:sldId id="269" r:id="rId15"/>
    <p:sldId id="262" r:id="rId16"/>
    <p:sldId id="26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F16649"/>
    <a:srgbClr val="00B0F0"/>
    <a:srgbClr val="B7ECFF"/>
    <a:srgbClr val="97E4FF"/>
    <a:srgbClr val="61D6FF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74" d="100"/>
          <a:sy n="74" d="100"/>
        </p:scale>
        <p:origin x="-660" y="-10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5" y="-91440"/>
            <a:ext cx="7097970" cy="4148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165909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listen to music?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02219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557304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9177DC-6F2A-43D9-9FAE-31AB3A08E6BE}"/>
              </a:ext>
            </a:extLst>
          </p:cNvPr>
          <p:cNvSpPr txBox="1"/>
          <p:nvPr/>
        </p:nvSpPr>
        <p:spPr>
          <a:xfrm>
            <a:off x="2469963" y="4620819"/>
            <a:ext cx="4212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Are they listening to music?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7ECAE2-05F8-4FBA-95EC-48A9A7959A6A}"/>
              </a:ext>
            </a:extLst>
          </p:cNvPr>
          <p:cNvSpPr txBox="1"/>
          <p:nvPr/>
        </p:nvSpPr>
        <p:spPr>
          <a:xfrm>
            <a:off x="2445021" y="5169512"/>
            <a:ext cx="24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No, they aren’t.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1E7F03-D5D5-4005-B9CE-06315986033E}"/>
              </a:ext>
            </a:extLst>
          </p:cNvPr>
          <p:cNvSpPr txBox="1"/>
          <p:nvPr/>
        </p:nvSpPr>
        <p:spPr>
          <a:xfrm>
            <a:off x="2450299" y="5671614"/>
            <a:ext cx="536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(They’re / They are having a picnic.)</a:t>
            </a:r>
          </a:p>
        </p:txBody>
      </p:sp>
    </p:spTree>
    <p:extLst>
      <p:ext uri="{BB962C8B-B14F-4D97-AF65-F5344CB8AC3E}">
        <p14:creationId xmlns:p14="http://schemas.microsoft.com/office/powerpoint/2010/main" val="17275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7" y="-89895"/>
            <a:ext cx="3250657" cy="4067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218677"/>
            <a:ext cx="50428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800" b="1" i="1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04015" y="513395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67497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8F4D72-EDD1-45EA-98DE-0D28620B34AF}"/>
              </a:ext>
            </a:extLst>
          </p:cNvPr>
          <p:cNvSpPr txBox="1"/>
          <p:nvPr/>
        </p:nvSpPr>
        <p:spPr>
          <a:xfrm>
            <a:off x="2469963" y="4722748"/>
            <a:ext cx="364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Is Mi playing the piano?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5AC0B0-FAF2-443B-8E2F-BE7A09225029}"/>
              </a:ext>
            </a:extLst>
          </p:cNvPr>
          <p:cNvSpPr txBox="1"/>
          <p:nvPr/>
        </p:nvSpPr>
        <p:spPr>
          <a:xfrm>
            <a:off x="2445021" y="5271441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No, she isn’t.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563A04-424D-4BA2-B99F-DDFE458F4031}"/>
              </a:ext>
            </a:extLst>
          </p:cNvPr>
          <p:cNvSpPr txBox="1"/>
          <p:nvPr/>
        </p:nvSpPr>
        <p:spPr>
          <a:xfrm>
            <a:off x="2450299" y="5753877"/>
            <a:ext cx="4264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(She’s / She is doing karate.)</a:t>
            </a:r>
          </a:p>
        </p:txBody>
      </p:sp>
    </p:spTree>
    <p:extLst>
      <p:ext uri="{BB962C8B-B14F-4D97-AF65-F5344CB8AC3E}">
        <p14:creationId xmlns:p14="http://schemas.microsoft.com/office/powerpoint/2010/main" val="1372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11" y="-156886"/>
            <a:ext cx="4507093" cy="480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76679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learn English?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63291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17393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E9B1E0-A165-442A-B74A-362A3A9EDA1E}"/>
              </a:ext>
            </a:extLst>
          </p:cNvPr>
          <p:cNvSpPr txBox="1"/>
          <p:nvPr/>
        </p:nvSpPr>
        <p:spPr>
          <a:xfrm>
            <a:off x="2450299" y="5251205"/>
            <a:ext cx="3960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Are they learning English?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9DE5DE-AA5F-44AA-8C3B-BD9394BEE11C}"/>
              </a:ext>
            </a:extLst>
          </p:cNvPr>
          <p:cNvSpPr txBox="1"/>
          <p:nvPr/>
        </p:nvSpPr>
        <p:spPr>
          <a:xfrm>
            <a:off x="2445021" y="5780234"/>
            <a:ext cx="211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Yes, they are.</a:t>
            </a:r>
          </a:p>
        </p:txBody>
      </p:sp>
    </p:spTree>
    <p:extLst>
      <p:ext uri="{BB962C8B-B14F-4D97-AF65-F5344CB8AC3E}">
        <p14:creationId xmlns:p14="http://schemas.microsoft.com/office/powerpoint/2010/main" val="35601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4" y="1"/>
            <a:ext cx="4000565" cy="4017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884637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475075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529177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2C9909-F362-4CA5-8E9A-C9FF0D492C3D}"/>
              </a:ext>
            </a:extLst>
          </p:cNvPr>
          <p:cNvSpPr txBox="1"/>
          <p:nvPr/>
        </p:nvSpPr>
        <p:spPr>
          <a:xfrm>
            <a:off x="2469963" y="4349378"/>
            <a:ext cx="5172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Are your friends cycling to school?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403790-66EF-4835-B8B5-A069D2D3857C}"/>
              </a:ext>
            </a:extLst>
          </p:cNvPr>
          <p:cNvSpPr txBox="1"/>
          <p:nvPr/>
        </p:nvSpPr>
        <p:spPr>
          <a:xfrm>
            <a:off x="2445021" y="4898071"/>
            <a:ext cx="24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No, they aren’t.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47C51F-DF16-4750-ADF8-34D8D49603A3}"/>
              </a:ext>
            </a:extLst>
          </p:cNvPr>
          <p:cNvSpPr txBox="1"/>
          <p:nvPr/>
        </p:nvSpPr>
        <p:spPr>
          <a:xfrm>
            <a:off x="2450299" y="5400173"/>
            <a:ext cx="5744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(They’re / They are walking to school.)</a:t>
            </a:r>
          </a:p>
        </p:txBody>
      </p:sp>
    </p:spTree>
    <p:extLst>
      <p:ext uri="{BB962C8B-B14F-4D97-AF65-F5344CB8AC3E}">
        <p14:creationId xmlns:p14="http://schemas.microsoft.com/office/powerpoint/2010/main" val="3826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9854" y="2537460"/>
            <a:ext cx="7662930" cy="24917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6591" y="1003211"/>
            <a:ext cx="419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The present continuous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0" y="1827099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0006" y="3044190"/>
            <a:ext cx="75727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is happening now, we use the present continuous.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9FE742-58DC-4179-9C64-8FAA89EB8590}"/>
              </a:ext>
            </a:extLst>
          </p:cNvPr>
          <p:cNvSpPr txBox="1"/>
          <p:nvPr/>
        </p:nvSpPr>
        <p:spPr>
          <a:xfrm>
            <a:off x="3890703" y="1366026"/>
            <a:ext cx="284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70" dirty="0" err="1">
                <a:solidFill>
                  <a:srgbClr val="00B050"/>
                </a:solidFill>
              </a:rPr>
              <a:t>doesnot</a:t>
            </a:r>
            <a:r>
              <a:rPr lang="en-US" sz="2400" spc="-70" dirty="0">
                <a:solidFill>
                  <a:srgbClr val="00B050"/>
                </a:solidFill>
              </a:rPr>
              <a:t> </a:t>
            </a:r>
            <a:r>
              <a:rPr lang="en-US" sz="2400" spc="-70" dirty="0">
                <a:solidFill>
                  <a:srgbClr val="FF0000"/>
                </a:solidFill>
              </a:rPr>
              <a:t>/</a:t>
            </a:r>
            <a:r>
              <a:rPr lang="en-US" sz="2400" spc="-70" dirty="0">
                <a:solidFill>
                  <a:srgbClr val="00B050"/>
                </a:solidFill>
              </a:rPr>
              <a:t> doesn’t walk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57" y="425547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9687" y="4246822"/>
            <a:ext cx="13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(write)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43881" y="4556067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857" y="51768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687" y="5119196"/>
            <a:ext cx="168648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He (not do)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He (read)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36250" y="5540252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692" y="6001086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857" y="13801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9687" y="1298427"/>
            <a:ext cx="721994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70" dirty="0"/>
              <a:t>My best friend (not walk) </a:t>
            </a:r>
          </a:p>
          <a:p>
            <a:pPr>
              <a:lnSpc>
                <a:spcPct val="130000"/>
              </a:lnSpc>
            </a:pPr>
            <a:r>
              <a:rPr lang="en-US" sz="2400" spc="-70" dirty="0"/>
              <a:t>Sometimes she (cycle)                 . </a:t>
            </a:r>
            <a:endParaRPr lang="en-US" sz="2400" b="1" spc="-7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7834" y="167772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4939" y="221374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57" y="24581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688" y="2464947"/>
            <a:ext cx="19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Look! What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466012" y="279279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857" y="33213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9687" y="3312664"/>
            <a:ext cx="7037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</a:t>
            </a:r>
          </a:p>
          <a:p>
            <a:r>
              <a:rPr lang="en-US" sz="2400" dirty="0"/>
              <a:t>every afternoon?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1744" y="365983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701110" y="366102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57449DD-CC19-4FDB-8D56-51D2864D8B6B}"/>
              </a:ext>
            </a:extLst>
          </p:cNvPr>
          <p:cNvSpPr txBox="1"/>
          <p:nvPr/>
        </p:nvSpPr>
        <p:spPr>
          <a:xfrm>
            <a:off x="3644440" y="1861297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C5FF607-13A5-466D-B577-628A744FC856}"/>
              </a:ext>
            </a:extLst>
          </p:cNvPr>
          <p:cNvSpPr txBox="1"/>
          <p:nvPr/>
        </p:nvSpPr>
        <p:spPr>
          <a:xfrm>
            <a:off x="2440181" y="2462636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70D7B77-564F-4D23-8BEC-7B5E06DA3F99}"/>
              </a:ext>
            </a:extLst>
          </p:cNvPr>
          <p:cNvSpPr txBox="1"/>
          <p:nvPr/>
        </p:nvSpPr>
        <p:spPr>
          <a:xfrm>
            <a:off x="3849933" y="2462234"/>
            <a:ext cx="1075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playing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5F83E07-405E-4EF1-B3F5-CEA97E1B1450}"/>
              </a:ext>
            </a:extLst>
          </p:cNvPr>
          <p:cNvSpPr txBox="1"/>
          <p:nvPr/>
        </p:nvSpPr>
        <p:spPr>
          <a:xfrm>
            <a:off x="953923" y="3315376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3E10781-B2F2-4367-984F-9302ABC00993}"/>
              </a:ext>
            </a:extLst>
          </p:cNvPr>
          <p:cNvSpPr txBox="1"/>
          <p:nvPr/>
        </p:nvSpPr>
        <p:spPr>
          <a:xfrm>
            <a:off x="3884697" y="3336130"/>
            <a:ext cx="86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98D220E-85CC-4BC0-AA13-44A65FCA3802}"/>
              </a:ext>
            </a:extLst>
          </p:cNvPr>
          <p:cNvSpPr txBox="1"/>
          <p:nvPr/>
        </p:nvSpPr>
        <p:spPr>
          <a:xfrm>
            <a:off x="1969824" y="4259995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am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‘m 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D784320-CB9B-4985-AE04-E0579F109207}"/>
              </a:ext>
            </a:extLst>
          </p:cNvPr>
          <p:cNvSpPr txBox="1"/>
          <p:nvPr/>
        </p:nvSpPr>
        <p:spPr>
          <a:xfrm>
            <a:off x="2134909" y="5672349"/>
            <a:ext cx="2500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isn‘t doing</a:t>
            </a:r>
            <a:r>
              <a:rPr lang="en-US" sz="2400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FE0E288-4818-440F-9D34-9A664787F673}"/>
              </a:ext>
            </a:extLst>
          </p:cNvPr>
          <p:cNvSpPr txBox="1"/>
          <p:nvPr/>
        </p:nvSpPr>
        <p:spPr>
          <a:xfrm>
            <a:off x="2386538" y="5193460"/>
            <a:ext cx="1834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reading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151188D-E5D1-4748-A1F8-1948183A955E}"/>
              </a:ext>
            </a:extLst>
          </p:cNvPr>
          <p:cNvSpPr txBox="1"/>
          <p:nvPr/>
        </p:nvSpPr>
        <p:spPr>
          <a:xfrm>
            <a:off x="5000437" y="1359960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AA19221-7185-4E01-8293-DA643CC13B8B}"/>
              </a:ext>
            </a:extLst>
          </p:cNvPr>
          <p:cNvSpPr txBox="1"/>
          <p:nvPr/>
        </p:nvSpPr>
        <p:spPr>
          <a:xfrm>
            <a:off x="6633040" y="1362993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B0690D5-C374-43EC-A373-DB57BE03CBB7}"/>
              </a:ext>
            </a:extLst>
          </p:cNvPr>
          <p:cNvGrpSpPr/>
          <p:nvPr/>
        </p:nvGrpSpPr>
        <p:grpSpPr>
          <a:xfrm>
            <a:off x="3380412" y="2446330"/>
            <a:ext cx="2460522" cy="461665"/>
            <a:chOff x="3380412" y="2573738"/>
            <a:chExt cx="2460522" cy="46166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4586810" y="291508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5FAE759-01D3-4F3A-A27B-1EDD5257D345}"/>
                </a:ext>
              </a:extLst>
            </p:cNvPr>
            <p:cNvSpPr txBox="1"/>
            <p:nvPr/>
          </p:nvSpPr>
          <p:spPr>
            <a:xfrm>
              <a:off x="3380412" y="2573738"/>
              <a:ext cx="24605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he (play)              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2AD223C-EDE4-4E7A-888A-5D1385A61DB5}"/>
              </a:ext>
            </a:extLst>
          </p:cNvPr>
          <p:cNvSpPr txBox="1"/>
          <p:nvPr/>
        </p:nvSpPr>
        <p:spPr>
          <a:xfrm>
            <a:off x="2723854" y="2465267"/>
            <a:ext cx="2460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(play)              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4C2B2F66-3827-41AA-B87F-5BAD2A339216}"/>
              </a:ext>
            </a:extLst>
          </p:cNvPr>
          <p:cNvCxnSpPr>
            <a:cxnSpLocks/>
          </p:cNvCxnSpPr>
          <p:nvPr/>
        </p:nvCxnSpPr>
        <p:spPr>
          <a:xfrm>
            <a:off x="3930252" y="280661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8CEF287-D9A8-4052-BFB0-6391D48D8857}"/>
              </a:ext>
            </a:extLst>
          </p:cNvPr>
          <p:cNvSpPr txBox="1"/>
          <p:nvPr/>
        </p:nvSpPr>
        <p:spPr>
          <a:xfrm>
            <a:off x="4803072" y="3338560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0693577-17A4-489B-A7D4-8DC6A1824B5E}"/>
              </a:ext>
            </a:extLst>
          </p:cNvPr>
          <p:cNvSpPr txBox="1"/>
          <p:nvPr/>
        </p:nvSpPr>
        <p:spPr>
          <a:xfrm>
            <a:off x="2171640" y="3301009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80E5AB3-E120-437D-929C-8052EDAE0926}"/>
              </a:ext>
            </a:extLst>
          </p:cNvPr>
          <p:cNvSpPr txBox="1"/>
          <p:nvPr/>
        </p:nvSpPr>
        <p:spPr>
          <a:xfrm>
            <a:off x="1423869" y="3319346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9E83BEC9-984A-4971-A2B3-F7C07AB517D2}"/>
              </a:ext>
            </a:extLst>
          </p:cNvPr>
          <p:cNvCxnSpPr>
            <a:cxnSpLocks/>
          </p:cNvCxnSpPr>
          <p:nvPr/>
        </p:nvCxnSpPr>
        <p:spPr>
          <a:xfrm>
            <a:off x="3934941" y="367615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B85747E-CF33-4B18-A6B1-4B3156FF84B1}"/>
              </a:ext>
            </a:extLst>
          </p:cNvPr>
          <p:cNvSpPr txBox="1"/>
          <p:nvPr/>
        </p:nvSpPr>
        <p:spPr>
          <a:xfrm>
            <a:off x="5634785" y="3323944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C3D3A8B-239A-4333-BCB1-96AEA0843F2F}"/>
              </a:ext>
            </a:extLst>
          </p:cNvPr>
          <p:cNvSpPr txBox="1"/>
          <p:nvPr/>
        </p:nvSpPr>
        <p:spPr>
          <a:xfrm>
            <a:off x="4635145" y="3341130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E59F35-A10A-46FA-B677-B966F06498A4}"/>
              </a:ext>
            </a:extLst>
          </p:cNvPr>
          <p:cNvSpPr txBox="1"/>
          <p:nvPr/>
        </p:nvSpPr>
        <p:spPr>
          <a:xfrm>
            <a:off x="3091091" y="4255475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E444E8E-8378-4918-B1AD-D70FF326AD03}"/>
              </a:ext>
            </a:extLst>
          </p:cNvPr>
          <p:cNvSpPr txBox="1"/>
          <p:nvPr/>
        </p:nvSpPr>
        <p:spPr>
          <a:xfrm>
            <a:off x="3930252" y="4255475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9946D99-C804-40D2-A583-4C51E99F4E6B}"/>
              </a:ext>
            </a:extLst>
          </p:cNvPr>
          <p:cNvSpPr txBox="1"/>
          <p:nvPr/>
        </p:nvSpPr>
        <p:spPr>
          <a:xfrm>
            <a:off x="3474259" y="5123716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9EAD067-5DD3-44C8-B893-0F5708C743CA}"/>
              </a:ext>
            </a:extLst>
          </p:cNvPr>
          <p:cNvSpPr txBox="1"/>
          <p:nvPr/>
        </p:nvSpPr>
        <p:spPr>
          <a:xfrm>
            <a:off x="4074559" y="5125979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7C93C90-012E-49DC-A765-672C6C409B9C}"/>
              </a:ext>
            </a:extLst>
          </p:cNvPr>
          <p:cNvSpPr txBox="1"/>
          <p:nvPr/>
        </p:nvSpPr>
        <p:spPr>
          <a:xfrm>
            <a:off x="3230741" y="5686295"/>
            <a:ext cx="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6" grpId="0"/>
      <p:bldP spid="48" grpId="0"/>
      <p:bldP spid="48" grpId="1"/>
      <p:bldP spid="50" grpId="0"/>
      <p:bldP spid="51" grpId="0"/>
      <p:bldP spid="53" grpId="0"/>
      <p:bldP spid="54" grpId="0"/>
      <p:bldP spid="54" grpId="1"/>
      <p:bldP spid="56" grpId="0"/>
      <p:bldP spid="57" grpId="0"/>
      <p:bldP spid="59" grpId="0"/>
      <p:bldP spid="60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2263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6243" y="183774"/>
            <a:ext cx="3650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53938" y="742404"/>
            <a:ext cx="6170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turns to mime different actions. </a:t>
            </a:r>
          </a:p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841" y="21402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4840" y="2768385"/>
            <a:ext cx="56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Are you dancing?</a:t>
            </a:r>
          </a:p>
          <a:p>
            <a:r>
              <a:rPr lang="en-US" sz="2800" b="1" i="1"/>
              <a:t>B: </a:t>
            </a:r>
            <a:r>
              <a:rPr lang="en-US" sz="2800"/>
              <a:t>No, I’m not.</a:t>
            </a:r>
          </a:p>
          <a:p>
            <a:r>
              <a:rPr lang="en-US" sz="2800" b="1" i="1"/>
              <a:t>C: </a:t>
            </a:r>
            <a:r>
              <a:rPr lang="en-US" sz="2800"/>
              <a:t>Are you looking for something?</a:t>
            </a:r>
          </a:p>
          <a:p>
            <a:r>
              <a:rPr lang="en-US" sz="2800" b="1" i="1"/>
              <a:t>B: </a:t>
            </a:r>
            <a:r>
              <a:rPr lang="en-US" sz="2800"/>
              <a:t>Yes, I am.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970" y="3940292"/>
            <a:ext cx="3949065" cy="28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88762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9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47970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593150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31885"/>
            <a:ext cx="32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4875893"/>
            <a:ext cx="328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7037" y="4026356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6237" y="4769742"/>
            <a:ext cx="421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184" y="5901748"/>
            <a:ext cx="220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6971" y="3398729"/>
            <a:ext cx="3190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present continuous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57" y="5913178"/>
            <a:ext cx="1145944" cy="3349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6728" y="69525"/>
            <a:ext cx="8001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/>
              <a:t>I. Grammar:</a:t>
            </a:r>
            <a:r>
              <a:rPr lang="en-US" sz="3200" b="1" dirty="0"/>
              <a:t> </a:t>
            </a:r>
            <a:r>
              <a:rPr lang="en-US" sz="2800" b="1" dirty="0">
                <a:solidFill>
                  <a:srgbClr val="FF3300"/>
                </a:solidFill>
              </a:rPr>
              <a:t>The Present continuous </a:t>
            </a:r>
            <a:r>
              <a:rPr lang="en-US" sz="2800" b="1" dirty="0" smtClean="0">
                <a:solidFill>
                  <a:srgbClr val="FF3300"/>
                </a:solidFill>
              </a:rPr>
              <a:t>tense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1863" y="2615762"/>
            <a:ext cx="1616956" cy="18252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1. Form: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45487" y="1177226"/>
            <a:ext cx="4951927" cy="617834"/>
          </a:xfrm>
          <a:prstGeom prst="rect">
            <a:avLst/>
          </a:prstGeom>
          <a:solidFill>
            <a:srgbClr val="FDF6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990033"/>
                </a:solidFill>
              </a:rPr>
              <a:t>(+)</a:t>
            </a:r>
            <a:r>
              <a:rPr lang="en-US" sz="2800" dirty="0"/>
              <a:t> S + be </a:t>
            </a:r>
            <a:r>
              <a:rPr lang="en-US" sz="2800" dirty="0" smtClean="0"/>
              <a:t>   + </a:t>
            </a:r>
            <a:r>
              <a:rPr lang="en-US" sz="2800" dirty="0" err="1"/>
              <a:t>V_ing</a:t>
            </a:r>
            <a:r>
              <a:rPr lang="en-US" sz="2800" dirty="0"/>
              <a:t> + …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845487" y="2877231"/>
            <a:ext cx="4951927" cy="636706"/>
          </a:xfrm>
          <a:prstGeom prst="rect">
            <a:avLst/>
          </a:prstGeom>
          <a:solidFill>
            <a:srgbClr val="FDF6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990033"/>
                </a:solidFill>
              </a:rPr>
              <a:t>(-)</a:t>
            </a:r>
            <a:r>
              <a:rPr lang="en-US" sz="2800"/>
              <a:t> S + be not + V_ing + …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845487" y="4997003"/>
            <a:ext cx="4951927" cy="643944"/>
          </a:xfrm>
          <a:prstGeom prst="rect">
            <a:avLst/>
          </a:prstGeom>
          <a:solidFill>
            <a:srgbClr val="FDF6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990033"/>
                </a:solidFill>
              </a:rPr>
              <a:t>(?)</a:t>
            </a:r>
            <a:r>
              <a:rPr lang="en-US" sz="2800" dirty="0"/>
              <a:t> Be + S + </a:t>
            </a:r>
            <a:r>
              <a:rPr lang="en-US" sz="2800" dirty="0" err="1"/>
              <a:t>V_ing</a:t>
            </a:r>
            <a:r>
              <a:rPr lang="en-US" sz="2800" dirty="0"/>
              <a:t> + …?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748483" y="1764406"/>
            <a:ext cx="975395" cy="1834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4080577" y="1653391"/>
            <a:ext cx="0" cy="348909"/>
          </a:xfrm>
          <a:prstGeom prst="line">
            <a:avLst/>
          </a:prstGeom>
          <a:noFill/>
          <a:ln w="9525">
            <a:solidFill>
              <a:srgbClr val="00A1D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768818" y="3599014"/>
            <a:ext cx="1076668" cy="1848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0648" y="1851057"/>
            <a:ext cx="145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is/ am/are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8432" y="3514596"/>
            <a:ext cx="1970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sn’t/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am not/aren’t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768819" y="3428858"/>
            <a:ext cx="1076667" cy="170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47962" y="2143969"/>
            <a:ext cx="510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Ex: We are learning English now.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5486" y="4292555"/>
            <a:ext cx="510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Ex: We aren’t learning English now.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5486" y="5734989"/>
            <a:ext cx="510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Ex: Are you learning English now?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286639" y="3288742"/>
            <a:ext cx="0" cy="348909"/>
          </a:xfrm>
          <a:prstGeom prst="line">
            <a:avLst/>
          </a:prstGeom>
          <a:noFill/>
          <a:ln w="9525">
            <a:solidFill>
              <a:srgbClr val="00A1D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6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810" y="2732314"/>
            <a:ext cx="8009450" cy="363419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4465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continuous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7" y="1989726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81" y="3032853"/>
            <a:ext cx="751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use the present continuous for actions happening now.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81" y="3544458"/>
            <a:ext cx="658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She</a:t>
            </a:r>
            <a:r>
              <a:rPr lang="en-US" sz="2200" b="1"/>
              <a:t>’s talking.</a:t>
            </a:r>
          </a:p>
          <a:p>
            <a:pPr marL="1085850"/>
            <a:r>
              <a:rPr lang="en-US" sz="2200" b="1"/>
              <a:t>- </a:t>
            </a:r>
            <a:r>
              <a:rPr lang="en-US" sz="2200"/>
              <a:t>They</a:t>
            </a:r>
            <a:r>
              <a:rPr lang="en-US" sz="2200" b="1"/>
              <a:t>’re not talking.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80" y="4313899"/>
            <a:ext cx="7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can use the present continuous with </a:t>
            </a:r>
            <a:r>
              <a:rPr lang="en-US" sz="2400" i="1"/>
              <a:t>now</a:t>
            </a:r>
            <a:r>
              <a:rPr lang="en-US" sz="2400"/>
              <a:t>, </a:t>
            </a:r>
            <a:r>
              <a:rPr lang="en-US" sz="2400" i="1"/>
              <a:t>at present</a:t>
            </a:r>
            <a:r>
              <a:rPr lang="en-US" sz="2400"/>
              <a:t>, or </a:t>
            </a:r>
            <a:r>
              <a:rPr lang="en-US" sz="2400" i="1"/>
              <a:t>at the moment</a:t>
            </a:r>
            <a:r>
              <a:rPr lang="en-US" sz="240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81" y="5214124"/>
            <a:ext cx="65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I’m doing my homework </a:t>
            </a:r>
            <a:r>
              <a:rPr lang="en-US" sz="2200" b="1"/>
              <a:t>at present</a:t>
            </a:r>
            <a:r>
              <a:rPr lang="en-US" sz="2200"/>
              <a:t>.</a:t>
            </a:r>
            <a:endParaRPr lang="en-US" sz="2200" b="1"/>
          </a:p>
          <a:p>
            <a:pPr marL="1085850"/>
            <a:r>
              <a:rPr lang="en-US" sz="2200" b="1"/>
              <a:t>- </a:t>
            </a:r>
            <a:r>
              <a:rPr lang="en-US" sz="2200" b="1" i="1"/>
              <a:t>A: </a:t>
            </a:r>
            <a:r>
              <a:rPr lang="en-US" sz="2200"/>
              <a:t>Are you reading </a:t>
            </a:r>
            <a:r>
              <a:rPr lang="en-US" sz="2200" b="1"/>
              <a:t>now</a:t>
            </a:r>
            <a:r>
              <a:rPr lang="en-US" sz="2200"/>
              <a:t>?</a:t>
            </a:r>
          </a:p>
          <a:p>
            <a:pPr marL="1200150" indent="57150"/>
            <a:r>
              <a:rPr lang="en-US" sz="2200" b="1" i="1"/>
              <a:t>B: </a:t>
            </a:r>
            <a:r>
              <a:rPr lang="en-US" sz="2200"/>
              <a:t>Yes, I am.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26" y="180642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7893" y="321342"/>
            <a:ext cx="7937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22984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2246210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256651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30170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2964884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33123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37847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3776073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412324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46383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4629660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53423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568947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493890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D6567EA-3B98-42F1-BA49-41BE55FC76AC}"/>
              </a:ext>
            </a:extLst>
          </p:cNvPr>
          <p:cNvGrpSpPr/>
          <p:nvPr/>
        </p:nvGrpSpPr>
        <p:grpSpPr>
          <a:xfrm>
            <a:off x="2581345" y="5342308"/>
            <a:ext cx="5806766" cy="461665"/>
            <a:chOff x="2581345" y="487848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78D441-209D-4529-822D-92A3CD5956F7}"/>
              </a:ext>
            </a:extLst>
          </p:cNvPr>
          <p:cNvSpPr txBox="1"/>
          <p:nvPr/>
        </p:nvSpPr>
        <p:spPr>
          <a:xfrm>
            <a:off x="2860986" y="2246208"/>
            <a:ext cx="1387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48A64E8-E3E9-4490-844C-798600071B18}"/>
              </a:ext>
            </a:extLst>
          </p:cNvPr>
          <p:cNvSpPr txBox="1"/>
          <p:nvPr/>
        </p:nvSpPr>
        <p:spPr>
          <a:xfrm>
            <a:off x="2860986" y="2968517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8EFA3A-EC7B-445F-9982-72C3BD63A430}"/>
              </a:ext>
            </a:extLst>
          </p:cNvPr>
          <p:cNvSpPr txBox="1"/>
          <p:nvPr/>
        </p:nvSpPr>
        <p:spPr>
          <a:xfrm>
            <a:off x="4031595" y="3771382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4127A0B-970E-4B67-986C-2BF0E03931BD}"/>
              </a:ext>
            </a:extLst>
          </p:cNvPr>
          <p:cNvSpPr txBox="1"/>
          <p:nvPr/>
        </p:nvSpPr>
        <p:spPr>
          <a:xfrm>
            <a:off x="2087519" y="4637475"/>
            <a:ext cx="13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5E32583-A51E-4D5B-9596-6ED9EF6983AC}"/>
              </a:ext>
            </a:extLst>
          </p:cNvPr>
          <p:cNvSpPr txBox="1"/>
          <p:nvPr/>
        </p:nvSpPr>
        <p:spPr>
          <a:xfrm>
            <a:off x="1486086" y="5340923"/>
            <a:ext cx="61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F42DEB9-FAAA-4F05-9B5C-2212562FE2CB}"/>
              </a:ext>
            </a:extLst>
          </p:cNvPr>
          <p:cNvSpPr txBox="1"/>
          <p:nvPr/>
        </p:nvSpPr>
        <p:spPr>
          <a:xfrm>
            <a:off x="3452305" y="5346999"/>
            <a:ext cx="101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E7E68B7-559F-4139-B749-2A85E9687097}"/>
              </a:ext>
            </a:extLst>
          </p:cNvPr>
          <p:cNvSpPr txBox="1"/>
          <p:nvPr/>
        </p:nvSpPr>
        <p:spPr>
          <a:xfrm>
            <a:off x="3820904" y="2246209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3C95827-7B8C-4E78-9459-FD2150DC33F5}"/>
              </a:ext>
            </a:extLst>
          </p:cNvPr>
          <p:cNvSpPr txBox="1"/>
          <p:nvPr/>
        </p:nvSpPr>
        <p:spPr>
          <a:xfrm>
            <a:off x="4119281" y="2246208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ACE84A5-20A7-43D3-93A8-F4E777A76910}"/>
              </a:ext>
            </a:extLst>
          </p:cNvPr>
          <p:cNvSpPr txBox="1"/>
          <p:nvPr/>
        </p:nvSpPr>
        <p:spPr>
          <a:xfrm>
            <a:off x="3796810" y="2964884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3AE4E41-2125-41CD-8944-AF47B09DFC24}"/>
              </a:ext>
            </a:extLst>
          </p:cNvPr>
          <p:cNvSpPr txBox="1"/>
          <p:nvPr/>
        </p:nvSpPr>
        <p:spPr>
          <a:xfrm>
            <a:off x="4314382" y="2968688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AFECC1-B388-4B32-9B7E-0F6B1F4C9A29}"/>
              </a:ext>
            </a:extLst>
          </p:cNvPr>
          <p:cNvSpPr txBox="1"/>
          <p:nvPr/>
        </p:nvSpPr>
        <p:spPr>
          <a:xfrm>
            <a:off x="5225416" y="3771382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sandwich at present.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961CEE6-990A-4502-9402-484FF3DD8C6B}"/>
              </a:ext>
            </a:extLst>
          </p:cNvPr>
          <p:cNvSpPr txBox="1"/>
          <p:nvPr/>
        </p:nvSpPr>
        <p:spPr>
          <a:xfrm>
            <a:off x="5619578" y="3771381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sandwich at present.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C0FE08B-B372-48E3-AFB4-0701E2BCEADB}"/>
              </a:ext>
            </a:extLst>
          </p:cNvPr>
          <p:cNvSpPr txBox="1"/>
          <p:nvPr/>
        </p:nvSpPr>
        <p:spPr>
          <a:xfrm>
            <a:off x="2065760" y="5340922"/>
            <a:ext cx="580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(talk)                about their new friends?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568808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718" y="6676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7577" y="1744318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2267538"/>
            <a:ext cx="4078605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95562" y="5732130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She</a:t>
            </a:r>
            <a:r>
              <a:rPr lang="en-US" sz="2800" b="1">
                <a:solidFill>
                  <a:srgbClr val="F16649"/>
                </a:solidFill>
              </a:rPr>
              <a:t>’s talking </a:t>
            </a:r>
            <a:r>
              <a:rPr lang="en-US" sz="2800"/>
              <a:t>to Mai. (talk)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3" y="3029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3" y="302967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6322" y="6232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0"/>
            <a:ext cx="2299881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093" y="15478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3" y="1547808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0632" y="18681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2" y="1219247"/>
            <a:ext cx="1850857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093" y="27807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3" y="2780749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39032" y="31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9" y="2428877"/>
            <a:ext cx="206691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093" y="427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923" y="4272037"/>
            <a:ext cx="349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87822" y="45923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8" y="3705551"/>
            <a:ext cx="2110432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9093" y="5590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3" y="5590036"/>
            <a:ext cx="21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9092" y="592177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0" y="4896240"/>
            <a:ext cx="1141237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C16411-0437-4EF9-8597-04ED68CC0B73}"/>
              </a:ext>
            </a:extLst>
          </p:cNvPr>
          <p:cNvSpPr txBox="1"/>
          <p:nvPr/>
        </p:nvSpPr>
        <p:spPr>
          <a:xfrm>
            <a:off x="2714447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taking photos</a:t>
            </a:r>
            <a:r>
              <a:rPr lang="en-US" sz="2400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C0A23BB-580D-4B70-B529-2BAA6E8F5E01}"/>
              </a:ext>
            </a:extLst>
          </p:cNvPr>
          <p:cNvSpPr txBox="1"/>
          <p:nvPr/>
        </p:nvSpPr>
        <p:spPr>
          <a:xfrm>
            <a:off x="2469373" y="302966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aren’t eating ice cream</a:t>
            </a:r>
            <a:r>
              <a:rPr lang="en-US" sz="2400" dirty="0"/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D6708E-A0F4-40A3-A250-9FDBAFE597FB}"/>
              </a:ext>
            </a:extLst>
          </p:cNvPr>
          <p:cNvSpPr txBox="1"/>
          <p:nvPr/>
        </p:nvSpPr>
        <p:spPr>
          <a:xfrm>
            <a:off x="1366898" y="2786146"/>
            <a:ext cx="319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Ha’s writing a letter</a:t>
            </a:r>
            <a:r>
              <a:rPr lang="en-US" sz="2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C4FD4E5-20A1-45F5-88DF-1D0126460B0F}"/>
              </a:ext>
            </a:extLst>
          </p:cNvPr>
          <p:cNvSpPr txBox="1"/>
          <p:nvPr/>
        </p:nvSpPr>
        <p:spPr>
          <a:xfrm>
            <a:off x="3032514" y="4257113"/>
            <a:ext cx="456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aren’t playing badminton</a:t>
            </a:r>
            <a:r>
              <a:rPr lang="en-US" sz="2400" dirty="0"/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12E9767-A76D-4307-89D5-2F3C8E45DC40}"/>
              </a:ext>
            </a:extLst>
          </p:cNvPr>
          <p:cNvSpPr txBox="1"/>
          <p:nvPr/>
        </p:nvSpPr>
        <p:spPr>
          <a:xfrm>
            <a:off x="1737914" y="5588907"/>
            <a:ext cx="397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isn’t drawing a picture</a:t>
            </a:r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FC00325-92C0-4D8A-9EB8-AB9BA40C09D2}"/>
              </a:ext>
            </a:extLst>
          </p:cNvPr>
          <p:cNvSpPr txBox="1"/>
          <p:nvPr/>
        </p:nvSpPr>
        <p:spPr>
          <a:xfrm>
            <a:off x="2673207" y="558890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BC32019-49FA-4C15-9A04-170C2C7FE748}"/>
              </a:ext>
            </a:extLst>
          </p:cNvPr>
          <p:cNvSpPr txBox="1"/>
          <p:nvPr/>
        </p:nvSpPr>
        <p:spPr>
          <a:xfrm>
            <a:off x="3350182" y="29409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6C8C2CF-F565-4356-8368-04FC9DDDB585}"/>
              </a:ext>
            </a:extLst>
          </p:cNvPr>
          <p:cNvSpPr txBox="1"/>
          <p:nvPr/>
        </p:nvSpPr>
        <p:spPr>
          <a:xfrm>
            <a:off x="3931479" y="429102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A322739-2AD6-4E3D-A0DB-27989108AA1C}"/>
              </a:ext>
            </a:extLst>
          </p:cNvPr>
          <p:cNvSpPr txBox="1"/>
          <p:nvPr/>
        </p:nvSpPr>
        <p:spPr>
          <a:xfrm>
            <a:off x="3567820" y="15486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1407A7B-B42C-48E5-BBE7-A627A94883DA}"/>
              </a:ext>
            </a:extLst>
          </p:cNvPr>
          <p:cNvSpPr txBox="1"/>
          <p:nvPr/>
        </p:nvSpPr>
        <p:spPr>
          <a:xfrm>
            <a:off x="2172531" y="27982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40" y="4936037"/>
            <a:ext cx="1141237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4" y="3663396"/>
            <a:ext cx="2110432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5" y="-9576"/>
            <a:ext cx="229988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254545"/>
            <a:ext cx="8336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7577" y="1744318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22" y="1463040"/>
            <a:ext cx="3716555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02839" y="4766795"/>
            <a:ext cx="5042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your sister / make a cake?</a:t>
            </a:r>
          </a:p>
          <a:p>
            <a:r>
              <a:rPr lang="en-US" sz="2800" dirty="0"/>
              <a:t>      </a:t>
            </a:r>
            <a:r>
              <a:rPr lang="en-US" sz="2800" dirty="0">
                <a:solidFill>
                  <a:srgbClr val="0070C0"/>
                </a:solidFill>
              </a:rPr>
              <a:t>Is your sister making a cake?</a:t>
            </a:r>
          </a:p>
          <a:p>
            <a:r>
              <a:rPr lang="en-US" sz="2800" b="1" i="1" dirty="0">
                <a:solidFill>
                  <a:srgbClr val="0070C0"/>
                </a:solidFill>
              </a:rPr>
              <a:t>B: </a:t>
            </a:r>
            <a:r>
              <a:rPr lang="en-US" sz="2800" dirty="0">
                <a:solidFill>
                  <a:srgbClr val="0070C0"/>
                </a:solidFill>
              </a:rPr>
              <a:t>Yes, she is.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18871" y="547681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0" y="319106"/>
            <a:ext cx="7370794" cy="4031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985" y="4587320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 / swim?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49526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63568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B6A368-8F72-4D7F-9C87-11037DE25958}"/>
              </a:ext>
            </a:extLst>
          </p:cNvPr>
          <p:cNvSpPr txBox="1"/>
          <p:nvPr/>
        </p:nvSpPr>
        <p:spPr>
          <a:xfrm>
            <a:off x="2469963" y="5093889"/>
            <a:ext cx="38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Is your friend swimming?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FCFAE-A871-4297-893F-679A9B1D319D}"/>
              </a:ext>
            </a:extLst>
          </p:cNvPr>
          <p:cNvSpPr txBox="1"/>
          <p:nvPr/>
        </p:nvSpPr>
        <p:spPr>
          <a:xfrm>
            <a:off x="2445021" y="5593422"/>
            <a:ext cx="158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Yes, he is.</a:t>
            </a:r>
          </a:p>
        </p:txBody>
      </p:sp>
    </p:spTree>
    <p:extLst>
      <p:ext uri="{BB962C8B-B14F-4D97-AF65-F5344CB8AC3E}">
        <p14:creationId xmlns:p14="http://schemas.microsoft.com/office/powerpoint/2010/main" val="489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</TotalTime>
  <Words>803</Words>
  <Application>Microsoft Office PowerPoint</Application>
  <PresentationFormat>On-screen Show (4:3)</PresentationFormat>
  <Paragraphs>169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93</cp:revision>
  <dcterms:created xsi:type="dcterms:W3CDTF">2020-12-09T02:04:09Z</dcterms:created>
  <dcterms:modified xsi:type="dcterms:W3CDTF">2021-10-21T07:34:49Z</dcterms:modified>
</cp:coreProperties>
</file>